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  <p:sldMasterId id="2147483897" r:id="rId2"/>
  </p:sldMasterIdLst>
  <p:sldIdLst>
    <p:sldId id="256" r:id="rId3"/>
    <p:sldId id="307" r:id="rId4"/>
    <p:sldId id="265" r:id="rId5"/>
    <p:sldId id="258" r:id="rId6"/>
    <p:sldId id="267" r:id="rId7"/>
    <p:sldId id="261" r:id="rId8"/>
    <p:sldId id="268" r:id="rId9"/>
    <p:sldId id="271" r:id="rId10"/>
    <p:sldId id="262" r:id="rId11"/>
    <p:sldId id="263" r:id="rId12"/>
    <p:sldId id="272" r:id="rId13"/>
    <p:sldId id="308" r:id="rId14"/>
    <p:sldId id="276" r:id="rId15"/>
    <p:sldId id="277" r:id="rId16"/>
    <p:sldId id="278" r:id="rId17"/>
    <p:sldId id="279" r:id="rId18"/>
    <p:sldId id="280" r:id="rId19"/>
    <p:sldId id="309" r:id="rId20"/>
    <p:sldId id="31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90" r:id="rId30"/>
    <p:sldId id="291" r:id="rId31"/>
    <p:sldId id="292" r:id="rId32"/>
    <p:sldId id="301" r:id="rId33"/>
    <p:sldId id="294" r:id="rId34"/>
    <p:sldId id="295" r:id="rId35"/>
    <p:sldId id="296" r:id="rId36"/>
    <p:sldId id="302" r:id="rId37"/>
    <p:sldId id="298" r:id="rId38"/>
    <p:sldId id="299" r:id="rId39"/>
    <p:sldId id="300" r:id="rId40"/>
    <p:sldId id="303" r:id="rId41"/>
    <p:sldId id="306" r:id="rId42"/>
    <p:sldId id="3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384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1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39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94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2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7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3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56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5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73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84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4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5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04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4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2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4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5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62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90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954EB0-0069-4603-9509-C3622914578B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4FCC80F-A7F6-4C34-B0D6-62E457AB6D2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  <p:pic>
        <p:nvPicPr>
          <p:cNvPr id="14" name="Picture 13"/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15"/>
            <a:ext cx="978408" cy="780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37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0FE3-E8A1-4A39-97D5-8774DA76A9E2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D1A59-7284-4684-85E7-75DB0E32BB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35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Distributed 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b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UNIT-1.3 </a:t>
            </a:r>
            <a:b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>PROCESSES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36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(Ref:Tanenbuam &amp; Van Steen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Distributed Systems:Principles and Paradigms)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0" y="2090172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200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7910" y="395689"/>
            <a:ext cx="8882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Threads in Distributed Systems:-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1334502" y="1040444"/>
            <a:ext cx="10095497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An important property of threads is that they can provide a convenient means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allowing blocking system calls without blocking the entire process in which the thread is running.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 use,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Multithreaded Clients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Multithreaded Servers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Multithreaded Clients:-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to hide delay/latency in a network communication by initiating communication and immediately proceeding with something else.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Web Browser(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IE,google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chrome)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4605" y="35029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93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03-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62" y="1267097"/>
            <a:ext cx="5199017" cy="475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24071" y="5995851"/>
            <a:ext cx="4961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: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multithreaded server organized in a dispatcher/worker model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8719" y="156755"/>
            <a:ext cx="102543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2) Multithreaded Servers:-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multithreaded server organized in a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dispathcer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/worker model. 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eg:web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943" y="1084217"/>
            <a:ext cx="5930537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dispatcher/worker model:-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arrives from the network and is received by the dispatcher thread.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dispatcher thread assigns this request to one of the available worker threads.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worker thread processes the request, independently handling it while the dispatcher thread is free to manage additional incoming requests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This model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balances load efficiently across worker threads, allows for high concurrency, and enables the server to respond to a large number of client requests simultaneously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4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154" y="0"/>
            <a:ext cx="10511246" cy="52251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Multithreaded Servers 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continued….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 descr="03-04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27909"/>
            <a:ext cx="5982789" cy="367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995851" y="574765"/>
            <a:ext cx="5930537" cy="606116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Threads:- </a:t>
            </a:r>
          </a:p>
          <a:p>
            <a:pPr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Blocking system calls make programming easier &amp; parallelism improves performance.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Single-threaded process:- 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The single-threaded server retains the ease &amp; simplicity of blocking system calls , gives up some amount of performance. 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Finite-state machine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:-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This, approach achieves high performance through parallelism but uses unblocking calls, thus is hard to program.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0137" y="5437593"/>
            <a:ext cx="4170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Figure :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Three ways to construct a server.</a:t>
            </a:r>
          </a:p>
        </p:txBody>
      </p:sp>
    </p:spTree>
    <p:extLst>
      <p:ext uri="{BB962C8B-B14F-4D97-AF65-F5344CB8AC3E}">
        <p14:creationId xmlns:p14="http://schemas.microsoft.com/office/powerpoint/2010/main" val="3145214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3781" y="1"/>
            <a:ext cx="9913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</a:t>
            </a:r>
            <a:endParaRPr lang="en-US" sz="4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131" y="901337"/>
            <a:ext cx="11658768" cy="5760719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refers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abstraction of computer resources.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an external interface that hides an underlying implementation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main categories:-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None/>
            </a:pP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Platform virtualization:-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refers to creating a virtual version of an entire computing platform. This can include the hardware, operating system, storage, and network resources, allowing multiple virtual environments to run on the same physical hardware. A common example is a hypervisor (like VMware, Hyper-V, or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VirtualBox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that creates multiple virtual machines (VMs) on a single host, each capable of running different operating systems or applications.</a:t>
            </a:r>
          </a:p>
          <a:p>
            <a:pPr lvl="0" fontAlgn="base">
              <a:buNone/>
            </a:pP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Resource virtualization:-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involves the simulation of combined, fragmented, or simplified resources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is a process of making a physical resource available as a virtual resources.</a:t>
            </a:r>
          </a:p>
          <a:p>
            <a:pPr lvl="0" fontAlgn="base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to share single physical instance of a application or resource among multiple organization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specific system resources, such as storage volumes, name spaces, and network resources.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0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4893" y="423028"/>
            <a:ext cx="76233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Role of Virtualization </a:t>
            </a: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Distributed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03-0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6" r="61249"/>
          <a:stretch>
            <a:fillRect/>
          </a:stretch>
        </p:blipFill>
        <p:spPr bwMode="auto">
          <a:xfrm>
            <a:off x="1780633" y="2297686"/>
            <a:ext cx="2530110" cy="268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03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50"/>
          <a:stretch>
            <a:fillRect/>
          </a:stretch>
        </p:blipFill>
        <p:spPr bwMode="auto">
          <a:xfrm>
            <a:off x="6061459" y="1813815"/>
            <a:ext cx="3568700" cy="350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88571" y="5449278"/>
            <a:ext cx="4247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-20574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en-US" dirty="0"/>
              <a:t>Figure </a:t>
            </a:r>
            <a:r>
              <a:rPr lang="en-US" altLang="en-US" dirty="0" smtClean="0"/>
              <a:t>: </a:t>
            </a:r>
            <a:r>
              <a:rPr lang="en-US" altLang="en-US" dirty="0"/>
              <a:t>(a) General organization between a program, interface, and system</a:t>
            </a:r>
            <a:r>
              <a:rPr lang="en-US" altLang="en-US" dirty="0" smtClean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1249" y="54492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05740" indent="-20574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en-US" dirty="0"/>
              <a:t> (b) General organization of virtualizing system A on top of system B.</a:t>
            </a:r>
          </a:p>
        </p:txBody>
      </p:sp>
    </p:spTree>
    <p:extLst>
      <p:ext uri="{BB962C8B-B14F-4D97-AF65-F5344CB8AC3E}">
        <p14:creationId xmlns:p14="http://schemas.microsoft.com/office/powerpoint/2010/main" val="9679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255" y="1014915"/>
            <a:ext cx="5525654" cy="565374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 distinct levels of interfaces:</a:t>
            </a:r>
          </a:p>
          <a:p>
            <a:pPr algn="just"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between the hardware and software consisting of machine instructions</a:t>
            </a:r>
          </a:p>
          <a:p>
            <a:pPr lvl="1" algn="just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can be invoked by any program.</a:t>
            </a:r>
          </a:p>
          <a:p>
            <a:pPr algn="just"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between the hardware and software, consisting of machine instructions </a:t>
            </a:r>
          </a:p>
          <a:p>
            <a:pPr lvl="1" algn="just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can be invoked only by privileged programs, such as an operating system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consisting of system calls as offered by an operating system.</a:t>
            </a:r>
          </a:p>
          <a:p>
            <a:pPr algn="just"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consisting of library calls</a:t>
            </a:r>
          </a:p>
          <a:p>
            <a:pPr lvl="1" algn="just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forming what is known as an application programming interface (API). </a:t>
            </a:r>
          </a:p>
          <a:p>
            <a:pPr lvl="1" algn="just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many cases, the aforementioned system calls are hidden by an API.</a:t>
            </a:r>
          </a:p>
          <a:p>
            <a:pPr marL="393192" lvl="1" indent="0" algn="just"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871" y="1744016"/>
            <a:ext cx="4824654" cy="34652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69870" y="5733270"/>
            <a:ext cx="4498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-20574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en-US" dirty="0"/>
              <a:t>Figure : </a:t>
            </a:r>
            <a:r>
              <a:rPr lang="en-US" altLang="en-US" dirty="0" smtClean="0"/>
              <a:t>Various interfaces offered by </a:t>
            </a:r>
          </a:p>
          <a:p>
            <a:pPr fontAlgn="auto"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altLang="en-US" dirty="0"/>
              <a:t> </a:t>
            </a:r>
            <a:r>
              <a:rPr lang="en-US" altLang="en-US" dirty="0" smtClean="0"/>
              <a:t>              computer systems</a:t>
            </a:r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555493" y="270225"/>
            <a:ext cx="5404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 of 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8997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4873" y="1191491"/>
            <a:ext cx="11009745" cy="56665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can take place in two different ways: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Process virtual machine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Build a runtime system that provides an abstract instruction set that is to be used for executing applications.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nstructions can be interpreted (as is the case for the Java runtime environment), but could also be emulated as is done for  running Windows applications on UNIX platforms.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Virtual machine monitor (VMM)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as a layer completely shielding the original hardware, but offering the complete instruction set of that same (or other hardware) as an interface.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interface can be offered simultaneously to different programs.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to have multiple, and different operating systems run independently and concurrently on the same platform.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VMware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3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501" y="1271443"/>
            <a:ext cx="8719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5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0"/>
            <a:ext cx="10302240" cy="58782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Agents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9006" y="653143"/>
            <a:ext cx="11743508" cy="5956663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distributed systems, a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software agent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an autonomous software entity capable of performing specific tasks on behalf of users or other systems, often within a network of interconnected computers.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These agents can communicate, coordinate, and interact with other agents or system components to achieve complex objectives, sometimes with minimal human intervention.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One of best Feature of software agent is ability to act on its own---take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intiative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where appropriate. example:- “agent-based web crawler”.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Different s/w agents are below, these agents are independent to each other, based on resources &amp;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requriments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lvl="2">
              <a:buNone/>
            </a:pP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 Collaborative agent:-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autonomy &amp; cooperative</a:t>
            </a:r>
          </a:p>
          <a:p>
            <a:pPr lvl="2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ii) Mobile agent:-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ability to move b/w different m/c(portable).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iii) Interface agent:-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assist end-user in the use of one or more applications.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iv) Information agent:-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manage information from different sources.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77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69818"/>
            <a:ext cx="10576560" cy="613954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Software agent continued…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3" y="901337"/>
            <a:ext cx="11678195" cy="5721532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Some important properties by which different types of agent can be distingshed. observe below,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9817" y="1515288"/>
          <a:ext cx="11821886" cy="5193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4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713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Property</a:t>
                      </a:r>
                      <a:endParaRPr lang="en-US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r>
                        <a:rPr lang="en-US" sz="22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to all agents?</a:t>
                      </a:r>
                      <a:endParaRPr lang="en-US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713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Autonomous</a:t>
                      </a:r>
                      <a:endParaRPr lang="en-US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Can</a:t>
                      </a:r>
                      <a:r>
                        <a:rPr lang="en-US" sz="20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act on its own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713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Reactive</a:t>
                      </a:r>
                      <a:endParaRPr lang="en-US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Respond timely to change in its environment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713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Proactive</a:t>
                      </a:r>
                      <a:endParaRPr lang="en-US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Initiates action that affects its environment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713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Communicative</a:t>
                      </a:r>
                      <a:endParaRPr lang="en-US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Can exchange information with users  &amp; other  agents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713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Continuous</a:t>
                      </a:r>
                      <a:endParaRPr lang="en-US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Has a relatively long life span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713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Mobile</a:t>
                      </a:r>
                      <a:endParaRPr lang="en-US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Can migrate from one site to other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1713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Adaptive</a:t>
                      </a:r>
                      <a:endParaRPr lang="en-US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Capable</a:t>
                      </a:r>
                      <a:r>
                        <a:rPr lang="en-US" sz="20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of learning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15568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Topics in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11" y="1935480"/>
            <a:ext cx="7393578" cy="4389120"/>
          </a:xfrm>
        </p:spPr>
        <p:txBody>
          <a:bodyPr/>
          <a:lstStyle/>
          <a:p>
            <a:pPr marL="0" indent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  <a:p>
            <a:pPr marL="0" indent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Agents</a:t>
            </a:r>
          </a:p>
          <a:p>
            <a:pPr marL="0" indent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Clients</a:t>
            </a:r>
          </a:p>
          <a:p>
            <a:pPr marL="0" indent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Migration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4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76" y="13063"/>
            <a:ext cx="10528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2563" y="84657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The X Window System (X)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Used to control bit-mapped terminals, which include a monitor, keyboard, and a pointing device such as a mouse.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Viewed as that part of an operating system that controls the terminal.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X kernel is heart of the system.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Contains all the terminal-specific device drivers - highly hardware dependent.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X kernel offers a low-level interface for controlling the screen and for capturing events from the keyboard and mouse.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This interface is made available to applications as a library called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Xlib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2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152" y="1051325"/>
            <a:ext cx="8230749" cy="35723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0108" y="445716"/>
            <a:ext cx="5430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basic organization of the X Window System.</a:t>
            </a:r>
          </a:p>
        </p:txBody>
      </p:sp>
      <p:sp>
        <p:nvSpPr>
          <p:cNvPr id="6" name="Rectangle 5"/>
          <p:cNvSpPr/>
          <p:nvPr/>
        </p:nvSpPr>
        <p:spPr>
          <a:xfrm>
            <a:off x="1108364" y="4623699"/>
            <a:ext cx="8857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X kernel and the X applications need not necessarily reside on the same machine.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X provides the X protocol, which is an application-level communication protocol by which an instance of </a:t>
            </a:r>
            <a:r>
              <a:rPr lang="en-US" dirty="0" err="1" smtClean="0"/>
              <a:t>Xlib</a:t>
            </a:r>
            <a:r>
              <a:rPr lang="en-US" dirty="0" smtClean="0"/>
              <a:t> can exchange data and events with the X kernel.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0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218" y="952789"/>
            <a:ext cx="9938789" cy="59052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transparency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A client should not be aware that it is communicating with remote processes.</a:t>
            </a:r>
          </a:p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transparency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Handled through the generation of a client stub from an interface definition of what the server has to offer.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The stub provides the same interface as available at the server, but hides the possible differences in machine architectures, as well as the actual communication.</a:t>
            </a:r>
          </a:p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Location, Migration, and Relocation transparency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A naming system is crucial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Cooperation with client-side software is important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lvl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When a client is already bound to a server, the client can be directly informed when the server changes location.</a:t>
            </a:r>
          </a:p>
          <a:p>
            <a:pPr lvl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client's middleware can hide the server's current geographical location from the user, and also transparently rebind to the server if necessary.</a:t>
            </a:r>
          </a:p>
        </p:txBody>
      </p:sp>
      <p:sp>
        <p:nvSpPr>
          <p:cNvPr id="2" name="Rectangle 1"/>
          <p:cNvSpPr/>
          <p:nvPr/>
        </p:nvSpPr>
        <p:spPr>
          <a:xfrm>
            <a:off x="1560945" y="166255"/>
            <a:ext cx="9633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Client-Side Software for Distribution Transparency</a:t>
            </a:r>
          </a:p>
        </p:txBody>
      </p:sp>
    </p:spTree>
    <p:extLst>
      <p:ext uri="{BB962C8B-B14F-4D97-AF65-F5344CB8AC3E}">
        <p14:creationId xmlns:p14="http://schemas.microsoft.com/office/powerpoint/2010/main" val="299527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870" y="2870377"/>
            <a:ext cx="5909132" cy="29043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2410" y="1116051"/>
            <a:ext cx="83520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transparency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Implemented as client-side solutions.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 distributed system with replicated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can be achieved by forwarding a request to each replica (figure).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Client-side software can transparently collect all responses and pass a single response to the client application.</a:t>
            </a:r>
          </a:p>
        </p:txBody>
      </p:sp>
      <p:sp>
        <p:nvSpPr>
          <p:cNvPr id="2" name="Rectangle 1"/>
          <p:cNvSpPr/>
          <p:nvPr/>
        </p:nvSpPr>
        <p:spPr>
          <a:xfrm>
            <a:off x="1350002" y="46972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10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290" y="476510"/>
            <a:ext cx="10005745" cy="5619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Failure transparency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Masking communication failures with a server is typically done through client middleware.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client middle-ware can be configured to repeatedly attempt to connect to a server</a:t>
            </a:r>
          </a:p>
          <a:p>
            <a:pPr lvl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Client middleware can return data it had cached during a previous session, as is sometimes done by Web browsers that fail to connect to a server.</a:t>
            </a:r>
          </a:p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Concurrency transparency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Handled through special intermediate servers, notably transaction monitors, and requires less support from client software.</a:t>
            </a:r>
          </a:p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Persistence transparency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Completely handled at the server.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763" y="1021254"/>
            <a:ext cx="10633364" cy="56289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Design Issues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server is a process implementing a specific service on behalf of a collection of clients.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Each server is organized in the same way:</a:t>
            </a:r>
          </a:p>
          <a:p>
            <a:pPr lvl="2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waits for an incoming request from a client</a:t>
            </a:r>
          </a:p>
          <a:p>
            <a:pPr lvl="2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ensures that the request is fulfilled</a:t>
            </a:r>
          </a:p>
          <a:p>
            <a:pPr lvl="2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waits for the next incoming request.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Several ways to organize servers:</a:t>
            </a:r>
          </a:p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server: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server handles request, then returns results to the client; any new client requests must wait for previous request to complete.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server: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does not handle the request itself; a separate thread or sub-process handles the request and returns any results to the client; the server is then free to immediately service the next client (i.e., there’s no waiting, as service requests are processed in parallel).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Stateless server: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information is maintained on the current “connections” to the server.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Web server.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Stateful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is maintained on the current “connections” to the server.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File server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48509" y="436479"/>
            <a:ext cx="2066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</a:p>
        </p:txBody>
      </p:sp>
    </p:spTree>
    <p:extLst>
      <p:ext uri="{BB962C8B-B14F-4D97-AF65-F5344CB8AC3E}">
        <p14:creationId xmlns:p14="http://schemas.microsoft.com/office/powerpoint/2010/main" val="14816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9" y="660978"/>
            <a:ext cx="8838286" cy="3075753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2354" y="3173739"/>
            <a:ext cx="10515600" cy="26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5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3709" y="735379"/>
            <a:ext cx="9597913" cy="18055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Clusters(1)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Organization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server cluster is a collection of machines connected through a network, where each machine runs one or more servers.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44" y="2635235"/>
            <a:ext cx="930722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178" y="855953"/>
            <a:ext cx="10515600" cy="57797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tier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consists of a (logical) switch through which client requests are routed.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Switches vary: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Transport-layer switches accept incoming TCP connection requests and pass requests on to one of servers in the cluster,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A Web server that accepts incoming HTTP requests, but that partly passes requests to application servers for further processing only to later collect results and return an HTTP response.</a:t>
            </a: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tier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application processing.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computing servers run on high-performance hardware dedicated to delivering compute power.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server clusters - applications may need to run on relatively low-end machines, as the required compute power is not the bottleneck, but access to storage is.</a:t>
            </a: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Third tier: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data-processing servers - notably file and database servers.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These servers may be running on specialized machines, configured for high-speed disk access and having large server-side data caches.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745" y="198872"/>
            <a:ext cx="10190017" cy="89102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Threads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163" y="1089892"/>
            <a:ext cx="10515600" cy="5402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is defined as program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execution.</a:t>
            </a:r>
          </a:p>
          <a:p>
            <a:pPr lvl="2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of a program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currently being executed  on one of the operating system’s virtual processors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Threads: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thread is a light weight process.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thread is a path of execution within a process.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thread executes its own piece of code independently from other threads.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is split itself into 2 or more simultaneously running tasks.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threads within a process share the same address space.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thread shares its code and data section with other threads.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thread has its own program counter, stack and register set.</a:t>
            </a:r>
          </a:p>
        </p:txBody>
      </p:sp>
    </p:spTree>
    <p:extLst>
      <p:ext uri="{BB962C8B-B14F-4D97-AF65-F5344CB8AC3E}">
        <p14:creationId xmlns:p14="http://schemas.microsoft.com/office/powerpoint/2010/main" val="76323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77315" y="674584"/>
            <a:ext cx="94006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Clusters(2)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way of accessing a server cluster - a TCP connection over which application-level requests are sent as part of a session. A session ends by tearing down the connection. In the case of transport-layer switches, the switch accepts incoming TCP connection requests, and hands off such connections to one of the servers.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32" y="2759078"/>
            <a:ext cx="5936301" cy="3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04088"/>
            <a:ext cx="10972800" cy="722778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3750" dirty="0" smtClean="0"/>
              <a:t>Distributed Servers</a:t>
            </a:r>
          </a:p>
        </p:txBody>
      </p:sp>
      <p:pic>
        <p:nvPicPr>
          <p:cNvPr id="5" name="Content Placeholder 4" descr="03-1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40" y="2803489"/>
            <a:ext cx="7777424" cy="229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93125" y="5404730"/>
            <a:ext cx="5506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5740" indent="-20574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en-US" dirty="0"/>
              <a:t>Figure </a:t>
            </a:r>
            <a:r>
              <a:rPr lang="en-US" altLang="en-US" dirty="0" smtClean="0"/>
              <a:t>: </a:t>
            </a:r>
            <a:r>
              <a:rPr lang="en-US" altLang="en-US" dirty="0"/>
              <a:t>Route optimization in a distributed server.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85" y="1430141"/>
            <a:ext cx="8783509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9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927" y="828096"/>
            <a:ext cx="10515600" cy="5914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Server Clusters</a:t>
            </a: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 server cluster should appear to the outside world as a single computer.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Approaches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Extend the traditional managing functions of a single computer to that of a cluster (most common approach).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an administrator can log into a node from a remote client and execute local managing commands to monitor, install, and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components.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Provide an interface at an administration machine that allows collection of information from one or more servers, upgrade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components, add and remove nodes, etc.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This type of managing server clusters is widely applied in practice (e.g. Cluster Systems Management from IBM)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Ad hoc.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Managing thousands of servers, organized into many clusters but all operating collaboratively can not be done with centralized administration.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Very large clusters need continuous repair management (including upgrades).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If p is the probability that a server is currently faulty, and we assume that faults are independent, then for a cluster of N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servers to operate without a single server being faulty is (1-p)N. With p=0.001 and N=1000, there is only a 36 percent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chance that all the servers are correctly functioning.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Rules of thumb that should be considered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 there is no systematic approach to dealing with massive systems management.</a:t>
            </a:r>
          </a:p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Cluster management is still in its infancy.</a:t>
            </a:r>
          </a:p>
        </p:txBody>
      </p:sp>
    </p:spTree>
    <p:extLst>
      <p:ext uri="{BB962C8B-B14F-4D97-AF65-F5344CB8AC3E}">
        <p14:creationId xmlns:p14="http://schemas.microsoft.com/office/powerpoint/2010/main" val="10724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346" y="310861"/>
            <a:ext cx="10515600" cy="63300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PlanetLab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PlanetLab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collaborative distributed system in which different organizations each donate one or more computers, adding up to a total of hundreds of nodes.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These computers form a 1-tier server cluster, where access, processing, and storage can all take place on each node individually.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Management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PlanetLab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almost entirely distributed.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PlanetLab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An organization donates one or more nodes, where each node is easiest thought of as just a single computer, although it could also be itself a cluster of machines.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Each node is organized as shown in figure.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There are two important components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The virtual machine monitor (VMM), which is an enhanced Linux operating system.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vservers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A (Linux)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vserver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separate environment in which a group of processes run.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§ Processes from different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vservers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are completely independent.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§ 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vserver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an environment consisting of its own collection of software packages, programs, and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facilities.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The Linux VMM ensures that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vservers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are separated: processes in different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vservers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are executed concurrently and independently, each making use only of the software packages and programs available in their own environment.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PlanetLab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the notion of a slice - a set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vservers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each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vserver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running on a different node.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A slice is a virtual server cluster, implemented by means of a collection of virtual machines.</a:t>
            </a:r>
          </a:p>
        </p:txBody>
      </p:sp>
    </p:spTree>
    <p:extLst>
      <p:ext uri="{BB962C8B-B14F-4D97-AF65-F5344CB8AC3E}">
        <p14:creationId xmlns:p14="http://schemas.microsoft.com/office/powerpoint/2010/main" val="15514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13" y="1070526"/>
            <a:ext cx="8230749" cy="34771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5519" y="454952"/>
            <a:ext cx="4249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basic organization of a </a:t>
            </a:r>
            <a:r>
              <a:rPr lang="en-US" dirty="0" err="1" smtClean="0"/>
              <a:t>PlanetLab</a:t>
            </a:r>
            <a:r>
              <a:rPr lang="en-US" dirty="0" smtClean="0"/>
              <a:t>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909" y="1372062"/>
            <a:ext cx="10972800" cy="4389120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PlanetLab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management issues:</a:t>
            </a:r>
          </a:p>
          <a:p>
            <a:pPr>
              <a:buFontTx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belong to different organizations. 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organization should be allowed to specify who is allowed to run applications on their nodes,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restrict resource usage appropriately.</a:t>
            </a:r>
          </a:p>
          <a:p>
            <a:pPr>
              <a:buFontTx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tools available assume a very specific combination of hardware and software. 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tailored to be used within a single organization.</a:t>
            </a:r>
          </a:p>
          <a:p>
            <a:pPr>
              <a:buFontTx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 from different slices but running on the same node should not interfere with each other.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8874" y="452008"/>
            <a:ext cx="25875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PlanetLab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5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0200" y="320098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400" dirty="0"/>
              <a:t>Relationships between </a:t>
            </a:r>
            <a:r>
              <a:rPr lang="en-US" altLang="en-US" sz="2400" dirty="0" err="1"/>
              <a:t>PlanetLab</a:t>
            </a:r>
            <a:r>
              <a:rPr lang="en-US" altLang="en-US" sz="2400" dirty="0"/>
              <a:t> entities:</a:t>
            </a:r>
          </a:p>
          <a:p>
            <a:pPr marL="0" indent="0">
              <a:buNone/>
            </a:pPr>
            <a:r>
              <a:rPr lang="en-US" dirty="0" smtClean="0"/>
              <a:t>1. A node owner puts its node under the regime of a management authority, possibly restricting usage where appropriate.</a:t>
            </a:r>
          </a:p>
          <a:p>
            <a:pPr marL="0" indent="0">
              <a:buNone/>
            </a:pPr>
            <a:r>
              <a:rPr lang="en-US" dirty="0" smtClean="0"/>
              <a:t>2. A management authority provides the necessary software to add a node to </a:t>
            </a:r>
            <a:r>
              <a:rPr lang="en-US" dirty="0" err="1" smtClean="0"/>
              <a:t>PlanetLab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3. A service provider registers itself with a management authority, trusting it to provide well-behaving nodes.</a:t>
            </a:r>
          </a:p>
          <a:p>
            <a:pPr marL="0" indent="0">
              <a:buNone/>
            </a:pPr>
            <a:r>
              <a:rPr lang="en-US" dirty="0" smtClean="0"/>
              <a:t>4. A service provider contacts a slice authority to create a slice on a collection of nodes.</a:t>
            </a:r>
          </a:p>
          <a:p>
            <a:pPr marL="0" indent="0">
              <a:buNone/>
            </a:pPr>
            <a:r>
              <a:rPr lang="en-US" dirty="0" smtClean="0"/>
              <a:t>5. The slice authority needs to authenticate the service provider.</a:t>
            </a:r>
          </a:p>
          <a:p>
            <a:pPr marL="0" indent="0">
              <a:buNone/>
            </a:pPr>
            <a:r>
              <a:rPr lang="en-US" dirty="0" smtClean="0"/>
              <a:t>6. A node owner provides a slice creation service for a slice authority to create slices. It essentially delegates resource management</a:t>
            </a:r>
          </a:p>
          <a:p>
            <a:pPr marL="0" indent="0">
              <a:buNone/>
            </a:pPr>
            <a:r>
              <a:rPr lang="en-US" dirty="0" smtClean="0"/>
              <a:t>to the slice authority.</a:t>
            </a:r>
          </a:p>
          <a:p>
            <a:pPr marL="0" indent="0">
              <a:buNone/>
            </a:pPr>
            <a:r>
              <a:rPr lang="en-US" dirty="0" smtClean="0"/>
              <a:t>7. A management authority delegates the creation of slices to a slice authority.</a:t>
            </a:r>
          </a:p>
          <a:p>
            <a:pPr marL="0" indent="0">
              <a:buNone/>
            </a:pPr>
            <a:r>
              <a:rPr lang="en-US" dirty="0" smtClean="0"/>
              <a:t>The management relationships between various </a:t>
            </a:r>
            <a:r>
              <a:rPr lang="en-US" dirty="0" err="1" smtClean="0"/>
              <a:t>PlanetLab</a:t>
            </a:r>
            <a:r>
              <a:rPr lang="en-US" dirty="0" smtClean="0"/>
              <a:t> entities.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43" y="4292134"/>
            <a:ext cx="7678222" cy="23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5670" y="722970"/>
            <a:ext cx="106077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migration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refers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process of moving code or an entire application from one environment, platform, or framework to another.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Reasons for code migration: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1.Better performance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Improve computing performance by moving process from heavily loaded machine to lightly loaded machine.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2.Flexibility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Improve communication time by shipping code to systems where large data sets reside.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27" y="587375"/>
            <a:ext cx="7804727" cy="3458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22" y="4216530"/>
            <a:ext cx="8173591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551956"/>
          </a:xfrm>
        </p:spPr>
        <p:txBody>
          <a:bodyPr>
            <a:normAutofit fontScale="90000"/>
          </a:bodyPr>
          <a:lstStyle/>
          <a:p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for Code Migration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0930" y="1385334"/>
            <a:ext cx="10262168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consists of 3 segments: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segment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part that  contains set of instructions that make up the program that is being executed.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segment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conatins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references to the external resources such as files ,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printers,devices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so on.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segment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store the current execution state of process.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Types: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Weak migration/mobility: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only code segment migrated.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Strong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migration/mobility: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execution can both be transferred.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Migration can be further divided into sender-initiated and receiver-initiated.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Sender-initiated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migration :    It is initiated at the machine where code currently resides or is being executed.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Uploading code to the server.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Receiver-initiated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migration 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initiative for code migration is done at target machine.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Downloading code server  by a client.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722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2037" y="963413"/>
            <a:ext cx="10012218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Types: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Threads:-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implemented at the user level by a thread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provides support for thread creation, scheduling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management.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 are fast to create and manage.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Threads:-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managed directly by the OS.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creation, scheduling and management take place in kernel space.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Slower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and manage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87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03-1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2" y="1376624"/>
            <a:ext cx="8732018" cy="384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00046" y="6196816"/>
            <a:ext cx="4391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5740" indent="-20574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fr-FR" altLang="en-US" dirty="0"/>
              <a:t>Figure </a:t>
            </a:r>
            <a:r>
              <a:rPr lang="fr-FR" altLang="en-US" dirty="0" smtClean="0"/>
              <a:t>: </a:t>
            </a:r>
            <a:r>
              <a:rPr lang="fr-FR" altLang="en-US" dirty="0"/>
              <a:t>Alternatives for code migration.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28220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400" dirty="0"/>
              <a:t>Migration in Heterogeneous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5740" indent="-205740">
              <a:defRPr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ways to handle migration (which can be combined)</a:t>
            </a:r>
            <a:b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5740" indent="-205740" fontAlgn="auto">
              <a:spcAft>
                <a:spcPts val="0"/>
              </a:spcAft>
              <a:buClr>
                <a:schemeClr val="accent3"/>
              </a:buClr>
              <a:buFontTx/>
              <a:buChar char="•"/>
              <a:defRPr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Pushing memory pages to the new machine and resending the ones that are later modified during the migration process.</a:t>
            </a:r>
          </a:p>
          <a:p>
            <a:pPr marL="205740" indent="-205740" fontAlgn="auto">
              <a:spcAft>
                <a:spcPts val="0"/>
              </a:spcAft>
              <a:buClr>
                <a:schemeClr val="accent3"/>
              </a:buClr>
              <a:buFontTx/>
              <a:buChar char="•"/>
              <a:defRPr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Stopping the current virtual machine; migrate memory, and start the new virtual machine.</a:t>
            </a:r>
          </a:p>
          <a:p>
            <a:pPr marL="205740" indent="-205740" fontAlgn="auto">
              <a:spcAft>
                <a:spcPts val="0"/>
              </a:spcAft>
              <a:buClr>
                <a:schemeClr val="accent3"/>
              </a:buClr>
              <a:buFontTx/>
              <a:buChar char="•"/>
              <a:defRPr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Letting the new virtual machine pull in new pages as needed, that is, let processes start on the new virtual machine immediately and copy memory pages on demand.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11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235131"/>
            <a:ext cx="10373360" cy="6285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multithreaded processes:-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responsiveness to user:-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 continues running with other threads even if part of it is blocked or performing a lengthy operation in one thread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Resource Sharing:-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Threads shares memory and resources of their process.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Economy:-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Less time consuming to create and manage threads than processes as threads share resources, e.g., thread creating is 30 times faster than process creating in Solaris.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Utilization of Multiprocessor Architectures:-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Increases concurrency because each thread can run in parallel on a different processor. Many applications are easier to structure as a collection of cooperating threads.</a:t>
            </a:r>
          </a:p>
          <a:p>
            <a:pPr marL="914400" lvl="2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e.g., word processor - separate threads can be used for handling user input, spelling and grammar checking, document layout, index generation, etc.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6650" y="248194"/>
            <a:ext cx="10615749" cy="718457"/>
          </a:xfrm>
        </p:spPr>
        <p:txBody>
          <a:bodyPr>
            <a:normAutofit/>
          </a:bodyPr>
          <a:lstStyle/>
          <a:p>
            <a:r>
              <a:rPr lang="en-US" altLang="en-US" sz="4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Thread Usage in Nondistributed Systems:-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83920" y="6198648"/>
            <a:ext cx="5386917" cy="659352"/>
          </a:xfrm>
        </p:spPr>
        <p:txBody>
          <a:bodyPr/>
          <a:lstStyle/>
          <a:p>
            <a:r>
              <a:rPr lang="en-US" sz="2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Figure:-Context switching as the result of IPC</a:t>
            </a:r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5904411" y="1175657"/>
            <a:ext cx="6087291" cy="5342709"/>
          </a:xfrm>
        </p:spPr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diagram showing processes without threads.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When process A Switch(S1) to kernel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node,so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here changing memory map in the MMU (Memory Management Unit) as well as flushing the TLB (Translation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Lookaside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Buffer).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When S3 occurs memory maps TLB from MMU.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major drawback of IPC is that communication often requires extensive context switching . so, threads are needed.</a:t>
            </a:r>
          </a:p>
        </p:txBody>
      </p:sp>
      <p:pic>
        <p:nvPicPr>
          <p:cNvPr id="13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 bwMode="auto">
          <a:xfrm>
            <a:off x="326571" y="1463039"/>
            <a:ext cx="5643291" cy="442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6590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254" y="600891"/>
            <a:ext cx="10467110" cy="6104709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Threads are provided in the form of a thread package.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package contains operations to create and destroy threads as well as operations on synchronization variables such as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mutexes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condition variables.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approaches to implement a thread package.</a:t>
            </a:r>
          </a:p>
          <a:p>
            <a:pPr marL="0" indent="0">
              <a:buNone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Construct a thread library that is executed entirely in user mode.</a:t>
            </a:r>
          </a:p>
          <a:p>
            <a:pPr marL="914400" lvl="3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lvl="3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is cheap to create and destroy threads</a:t>
            </a:r>
          </a:p>
          <a:p>
            <a:pPr lvl="3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switching thread context can be done in just a few instructions</a:t>
            </a:r>
          </a:p>
          <a:p>
            <a:pPr marL="914400" lvl="3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</a:t>
            </a:r>
          </a:p>
          <a:p>
            <a:pPr lvl="3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blocking system call will immediately block the entire process to which the thread belongs, and thus also all the other threads in that process</a:t>
            </a: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Have the kernel be aware of threads and schedule them.</a:t>
            </a:r>
          </a:p>
          <a:p>
            <a:pPr marL="1005840" lvl="3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Eliminates blocking problem.</a:t>
            </a:r>
          </a:p>
          <a:p>
            <a:pPr marL="1005840" lvl="3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</a:t>
            </a:r>
          </a:p>
          <a:p>
            <a:pPr lvl="3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price to pay :every thread operation (creation, deletion, synchronization, etc.), will have to be carried out by the kernel, requiring a system call.</a:t>
            </a:r>
          </a:p>
          <a:p>
            <a:pPr marL="45720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79714" y="0"/>
            <a:ext cx="105939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in Nondistributed systems:-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5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525" y="404949"/>
            <a:ext cx="10802983" cy="62832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Hybrid of user-level and kernel-level threads, generally referred to as lightweight processes (LWP).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 LWP runs in the context of a single (heavyweight) process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There can be several LWPs per process.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User-level thread packages can be used as well.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package provides facilities for thread synchronization, such as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mutexes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condition variables.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Mutex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mutual exclusion object.</a:t>
            </a:r>
          </a:p>
          <a:p>
            <a:pPr lvl="2" indent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mutex is a program object that allows multiple program threads to share the same resource, such as file access, but not simultaneously.</a:t>
            </a:r>
          </a:p>
          <a:p>
            <a:pPr lvl="2" indent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When a program is started, a mutex is created with a unique name.</a:t>
            </a:r>
          </a:p>
          <a:p>
            <a:pPr lvl="2" indent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After this stage, any thread that needs the resource must lock the mutex from other threads while it is using the resource.</a:t>
            </a:r>
          </a:p>
          <a:p>
            <a:pPr lvl="2" indent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mutex is set to unlock when the data is no longer needed or the routine is finished.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1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05840" y="1"/>
            <a:ext cx="11186160" cy="54864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Combining kernel-level lightweight  processes and user-level threads:-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95944" y="5982789"/>
            <a:ext cx="6140208" cy="875211"/>
          </a:xfrm>
        </p:spPr>
        <p:txBody>
          <a:bodyPr/>
          <a:lstStyle/>
          <a:p>
            <a:r>
              <a:rPr lang="en-US" sz="1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Figure:-Combining kernel-level lightweight  processes and user-level threads</a:t>
            </a:r>
            <a:endParaRPr lang="en-US" sz="1800" b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193368" y="822959"/>
            <a:ext cx="5389033" cy="5812971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thread package is implemented entirely in user space in which all operations on threads are carried out without  intervention of the kernel.</a:t>
            </a:r>
          </a:p>
          <a:p>
            <a:pPr marL="342900" indent="-34290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thread package can be shared by multiple LWPs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each LWP can run its own (user-level) thread.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Multithreaded applications are constructed by creating threads, and subsequently assigning each thread to an  LWP</a:t>
            </a:r>
          </a:p>
          <a:p>
            <a:pPr marL="92583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Assigning a thread to an LWP is normally implicit and hidden from the programmer.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1704" y="914400"/>
            <a:ext cx="5564776" cy="50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93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1957</TotalTime>
  <Words>3749</Words>
  <Application>Microsoft Office PowerPoint</Application>
  <PresentationFormat>Widescreen</PresentationFormat>
  <Paragraphs>342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Constantia</vt:lpstr>
      <vt:lpstr>Times New Roman</vt:lpstr>
      <vt:lpstr>Wingdings</vt:lpstr>
      <vt:lpstr>Wingdings 2</vt:lpstr>
      <vt:lpstr>Flow</vt:lpstr>
      <vt:lpstr>Custom Design</vt:lpstr>
      <vt:lpstr>Distributed Systems UNIT-1.3  PROCESSES</vt:lpstr>
      <vt:lpstr>Topics in Processes</vt:lpstr>
      <vt:lpstr>Introduction to Threads</vt:lpstr>
      <vt:lpstr>PowerPoint Presentation</vt:lpstr>
      <vt:lpstr>PowerPoint Presentation</vt:lpstr>
      <vt:lpstr>Thread Usage in Nondistributed Systems:-</vt:lpstr>
      <vt:lpstr>PowerPoint Presentation</vt:lpstr>
      <vt:lpstr>PowerPoint Presentation</vt:lpstr>
      <vt:lpstr>Combining kernel-level lightweight  processes and user-level threads:-</vt:lpstr>
      <vt:lpstr>PowerPoint Presentation</vt:lpstr>
      <vt:lpstr>PowerPoint Presentation</vt:lpstr>
      <vt:lpstr>Multithreaded Servers continued….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Agents</vt:lpstr>
      <vt:lpstr>Software agent continued…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Distributed Servers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for Code Migration</vt:lpstr>
      <vt:lpstr>PowerPoint Presentation</vt:lpstr>
      <vt:lpstr>Migration in Heterogeneous Systems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PROCESSES</dc:title>
  <dc:creator>Kiran</dc:creator>
  <cp:lastModifiedBy>Kiran</cp:lastModifiedBy>
  <cp:revision>241</cp:revision>
  <dcterms:created xsi:type="dcterms:W3CDTF">2024-09-23T04:00:31Z</dcterms:created>
  <dcterms:modified xsi:type="dcterms:W3CDTF">2024-11-02T08:25:46Z</dcterms:modified>
</cp:coreProperties>
</file>